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5"/>
  </p:notesMasterIdLst>
  <p:handoutMasterIdLst>
    <p:handoutMasterId r:id="rId46"/>
  </p:handoutMasterIdLst>
  <p:sldIdLst>
    <p:sldId id="2740" r:id="rId2"/>
    <p:sldId id="3002" r:id="rId3"/>
    <p:sldId id="3003" r:id="rId4"/>
    <p:sldId id="3004" r:id="rId5"/>
    <p:sldId id="3005" r:id="rId6"/>
    <p:sldId id="3006" r:id="rId7"/>
    <p:sldId id="3007" r:id="rId8"/>
    <p:sldId id="2818" r:id="rId9"/>
    <p:sldId id="3009" r:id="rId10"/>
    <p:sldId id="3010" r:id="rId11"/>
    <p:sldId id="3011" r:id="rId12"/>
    <p:sldId id="3012" r:id="rId13"/>
    <p:sldId id="3013" r:id="rId14"/>
    <p:sldId id="3014" r:id="rId15"/>
    <p:sldId id="3015" r:id="rId16"/>
    <p:sldId id="3016" r:id="rId17"/>
    <p:sldId id="3017" r:id="rId18"/>
    <p:sldId id="3018" r:id="rId19"/>
    <p:sldId id="3019" r:id="rId20"/>
    <p:sldId id="3020" r:id="rId21"/>
    <p:sldId id="3021" r:id="rId22"/>
    <p:sldId id="3022" r:id="rId23"/>
    <p:sldId id="3023" r:id="rId24"/>
    <p:sldId id="3024" r:id="rId25"/>
    <p:sldId id="3025" r:id="rId26"/>
    <p:sldId id="3026" r:id="rId27"/>
    <p:sldId id="3027" r:id="rId28"/>
    <p:sldId id="3028" r:id="rId29"/>
    <p:sldId id="3029" r:id="rId30"/>
    <p:sldId id="3097" r:id="rId31"/>
    <p:sldId id="3031" r:id="rId32"/>
    <p:sldId id="3032" r:id="rId33"/>
    <p:sldId id="3033" r:id="rId34"/>
    <p:sldId id="3034" r:id="rId35"/>
    <p:sldId id="3035" r:id="rId36"/>
    <p:sldId id="3036" r:id="rId37"/>
    <p:sldId id="3037" r:id="rId38"/>
    <p:sldId id="3038" r:id="rId39"/>
    <p:sldId id="3039" r:id="rId40"/>
    <p:sldId id="3040" r:id="rId41"/>
    <p:sldId id="3092" r:id="rId42"/>
    <p:sldId id="2857" r:id="rId43"/>
    <p:sldId id="30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/>
    <p:restoredTop sz="96237"/>
  </p:normalViewPr>
  <p:slideViewPr>
    <p:cSldViewPr snapToGrid="0" snapToObjects="1">
      <p:cViewPr varScale="1">
        <p:scale>
          <a:sx n="158" d="100"/>
          <a:sy n="158" d="100"/>
        </p:scale>
        <p:origin x="1160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5/18/24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38941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3366"/>
          </a:xfrm>
        </p:spPr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41891" y="3070796"/>
            <a:ext cx="6236718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</a:t>
            </a:r>
            <a:r>
              <a:rPr lang="en-US" sz="1600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 from MSB to LSB – high to low memory)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7114779" y="3093384"/>
            <a:ext cx="2234013" cy="34824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2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9385832" y="3465806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D8208950-33E4-31DC-3D1F-FF677188AC0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994621" y="1017313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348EA36-63BD-6ED7-36EE-CD4DAA8901E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F49077DF-C2CA-DFE6-312F-742F8474654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D672E91E-4905-7AC5-6F34-1255D0DA7D0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06293960-F845-A571-C6D8-93CDA7B7116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27" name="Group 49">
            <a:extLst>
              <a:ext uri="{FF2B5EF4-FFF2-40B4-BE49-F238E27FC236}">
                <a16:creationId xmlns:a16="http://schemas.microsoft.com/office/drawing/2014/main" id="{A76E6650-3A41-21D7-5D81-2CEA13980657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451521" y="714153"/>
            <a:ext cx="690563" cy="2419351"/>
            <a:chOff x="2784" y="3293"/>
            <a:chExt cx="435" cy="1524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331C1F7-7B94-47A7-6D8E-37105256BE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8DC596C-047A-1B89-FC67-8E73C4D8161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38CFA93-74B2-827A-1056-980654DAA9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336AAE0-B15E-D883-A376-0C26D42A0A1F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75C446F-D69F-2554-8292-FDFFE02E830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EBB013E7-FC14-9C9C-1B1F-46C9FCE4ACE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8868F75F-A652-DD19-4415-D768687810E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75EFFBCF-DD02-308E-845D-07577BE5112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D4A6EA36-D1D3-944D-DFE4-1669121A2605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478509" y="1317402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D71094EA-5499-BD36-CA82-968AEC92812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6D19808C-83F9-D9B4-6CC7-F7B616BD35E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734CE0F5-4687-6850-84FF-CDD972976B3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22CDCAB1-6C4B-9EC0-1AF1-B3C408E6B56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42" name="Rectangle 31">
            <a:extLst>
              <a:ext uri="{FF2B5EF4-FFF2-40B4-BE49-F238E27FC236}">
                <a16:creationId xmlns:a16="http://schemas.microsoft.com/office/drawing/2014/main" id="{35CD1CA0-6947-FFCF-1335-2DACF79E72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71407" y="37126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C02995-3392-A413-77C3-60A28EE3A4DF}"/>
              </a:ext>
            </a:extLst>
          </p:cNvPr>
          <p:cNvGrpSpPr/>
          <p:nvPr/>
        </p:nvGrpSpPr>
        <p:grpSpPr>
          <a:xfrm>
            <a:off x="3408440" y="1467888"/>
            <a:ext cx="2274982" cy="910773"/>
            <a:chOff x="4565579" y="3145805"/>
            <a:chExt cx="2274982" cy="9107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BF5A89-C0C2-3C5A-A162-46D32B6ABD86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2E51215-9210-9FC6-DAE0-2A92FD886C4B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A38AF8-760E-7F1F-C8A1-59282ED8A208}"/>
              </a:ext>
            </a:extLst>
          </p:cNvPr>
          <p:cNvGrpSpPr/>
          <p:nvPr/>
        </p:nvGrpSpPr>
        <p:grpSpPr>
          <a:xfrm>
            <a:off x="7391021" y="1482288"/>
            <a:ext cx="2339102" cy="850463"/>
            <a:chOff x="7967710" y="2820695"/>
            <a:chExt cx="2339102" cy="850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BEEB15-1991-8512-36F4-B78F734823E9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78A9E5-7EF5-981C-7E26-D4A4C4BBF3F2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6BD711-108D-EA52-278B-2E0FD1514C09}"/>
              </a:ext>
            </a:extLst>
          </p:cNvPr>
          <p:cNvGrpSpPr/>
          <p:nvPr/>
        </p:nvGrpSpPr>
        <p:grpSpPr>
          <a:xfrm>
            <a:off x="11164309" y="1310359"/>
            <a:ext cx="685800" cy="1227815"/>
            <a:chOff x="8699737" y="4507245"/>
            <a:chExt cx="685800" cy="122781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57EF306B-DEC0-E62B-6CC3-E8160E4B50E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079DD3C7-48F4-9B8F-6EE9-D144A834604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A7205865-C8E0-A4CA-D98B-E58B079DA55F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4AE042B0-C77E-13A6-2BEC-0C67F42398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0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466060"/>
              </p:ext>
            </p:extLst>
          </p:nvPr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433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Example: Swapping bits7,6 with bits 1,0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0942300" y="528353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0974016" y="2804787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93315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0955801" y="108072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2169848" y="1123845"/>
            <a:ext cx="11569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74378-C527-D7B7-3A40-D7BDDCAB283E}"/>
              </a:ext>
            </a:extLst>
          </p:cNvPr>
          <p:cNvSpPr txBox="1"/>
          <p:nvPr/>
        </p:nvSpPr>
        <p:spPr>
          <a:xfrm>
            <a:off x="11119501" y="1920333"/>
            <a:ext cx="62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34A91-64BC-EF3C-611A-FC64F57B769D}"/>
              </a:ext>
            </a:extLst>
          </p:cNvPr>
          <p:cNvSpPr txBox="1"/>
          <p:nvPr/>
        </p:nvSpPr>
        <p:spPr>
          <a:xfrm>
            <a:off x="10942301" y="364404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DDF8D9-3833-0FC0-BBF1-86C635C65869}"/>
              </a:ext>
            </a:extLst>
          </p:cNvPr>
          <p:cNvSpPr txBox="1"/>
          <p:nvPr/>
        </p:nvSpPr>
        <p:spPr>
          <a:xfrm>
            <a:off x="76200" y="1821932"/>
            <a:ext cx="3320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r1, r0, 0x3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(optional bits 31-8 == 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6C631-5B83-BFAF-BEB0-4FAC0326A73D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1761401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41339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4133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7D277-7EB5-A405-7624-DE42ED4DDA91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260066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4AF1E0-AAB5-09B1-250A-75EBBCE602EF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345715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5776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5776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55D5D-7F63-F8CE-12C5-463E82E9158F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434541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C62989-B4C9-D99B-63B9-1BDC47EF66F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6043476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6CC981-B43F-5154-449B-79DF47DE06EF}"/>
              </a:ext>
            </a:extLst>
          </p:cNvPr>
          <p:cNvSpPr txBox="1"/>
          <p:nvPr/>
        </p:nvSpPr>
        <p:spPr>
          <a:xfrm>
            <a:off x="10942300" y="449777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6D36-94B2-0B03-0E24-29FCDC5ECFDD}"/>
              </a:ext>
            </a:extLst>
          </p:cNvPr>
          <p:cNvSpPr txBox="1"/>
          <p:nvPr/>
        </p:nvSpPr>
        <p:spPr>
          <a:xfrm>
            <a:off x="10955801" y="619283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FF38EA-25D4-EE81-C264-5E9FFF7E10A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516096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D1877FD-76B0-D02F-0FA5-B08852154EE7}"/>
              </a:ext>
            </a:extLst>
          </p:cNvPr>
          <p:cNvSpPr txBox="1"/>
          <p:nvPr/>
        </p:nvSpPr>
        <p:spPr>
          <a:xfrm>
            <a:off x="76200" y="2841029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r1,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F6475-B20B-4202-AB7D-5FB78AEE09E9}"/>
              </a:ext>
            </a:extLst>
          </p:cNvPr>
          <p:cNvSpPr txBox="1"/>
          <p:nvPr/>
        </p:nvSpPr>
        <p:spPr>
          <a:xfrm>
            <a:off x="64823" y="3682800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r2, r0,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6A15F-1F5E-B414-EC8B-7D1A59ECEE70}"/>
              </a:ext>
            </a:extLst>
          </p:cNvPr>
          <p:cNvSpPr txBox="1"/>
          <p:nvPr/>
        </p:nvSpPr>
        <p:spPr>
          <a:xfrm>
            <a:off x="6397" y="453784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r0, r0, 0x3c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1D99E-8320-3024-8977-C8C8158ED1EC}"/>
              </a:ext>
            </a:extLst>
          </p:cNvPr>
          <p:cNvSpPr txBox="1"/>
          <p:nvPr/>
        </p:nvSpPr>
        <p:spPr>
          <a:xfrm>
            <a:off x="34972" y="5398431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AB3F4-3FC5-741D-A341-BD4EB409F78B}"/>
              </a:ext>
            </a:extLst>
          </p:cNvPr>
          <p:cNvSpPr txBox="1"/>
          <p:nvPr/>
        </p:nvSpPr>
        <p:spPr>
          <a:xfrm>
            <a:off x="74348" y="617600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r1</a:t>
            </a:r>
          </a:p>
        </p:txBody>
      </p:sp>
    </p:spTree>
    <p:extLst>
      <p:ext uri="{BB962C8B-B14F-4D97-AF65-F5344CB8AC3E}">
        <p14:creationId xmlns:p14="http://schemas.microsoft.com/office/powerpoint/2010/main" val="15184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34" grpId="0"/>
      <p:bldP spid="42" grpId="0"/>
      <p:bldP spid="43" grpId="0"/>
      <p:bldP spid="48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41102" y="4425720"/>
            <a:ext cx="9348803" cy="1823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 to get a </a:t>
            </a:r>
            <a:r>
              <a:rPr lang="en-US" dirty="0">
                <a:solidFill>
                  <a:srgbClr val="FF0000"/>
                </a:solidFill>
              </a:rPr>
              <a:t>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83328" y="4862568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 - 1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6"/>
            <a:ext cx="9348803" cy="18559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>
                <a:solidFill>
                  <a:srgbClr val="FF0000"/>
                </a:solidFill>
              </a:rPr>
              <a:t>a mask of one's surrounded by zeros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select the bits that have a 1 in the mask</a:t>
            </a:r>
            <a:r>
              <a:rPr lang="en-US" dirty="0"/>
              <a:t>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22741" y="2459948"/>
            <a:ext cx="9348803" cy="18324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 mask of zero's surrounded by ones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select the bits that have a 1 in the mask</a:t>
            </a:r>
            <a:r>
              <a:rPr lang="en-US" dirty="0"/>
              <a:t>, all other bits will be set to zero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8171060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5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96961675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</a:t>
                      </a:r>
                      <a:r>
                        <a:rPr lang="en-US" sz="16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selects</a:t>
            </a:r>
            <a:r>
              <a:rPr lang="en-US" sz="1600" dirty="0">
                <a:solidFill>
                  <a:srgbClr val="0070C0"/>
                </a:solidFill>
              </a:rPr>
              <a:t>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4591020" y="2018181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mask 0x3c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604470" y="3208572"/>
            <a:ext cx="4301280" cy="1077377"/>
            <a:chOff x="2777000" y="3444499"/>
            <a:chExt cx="4301280" cy="10773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2777000" y="4183322"/>
              <a:ext cx="3438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clear a field mask 0xffffffc3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4224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clears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02095" y="5431403"/>
            <a:ext cx="33906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this edge to bit 31 (left edge)</a:t>
            </a:r>
          </a:p>
          <a:p>
            <a:r>
              <a:rPr lang="en-US" dirty="0">
                <a:solidFill>
                  <a:srgbClr val="0070C0"/>
                </a:solidFill>
              </a:rPr>
              <a:t>then </a:t>
            </a:r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move back </a:t>
            </a: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34031" y="524205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339754" y="5472728"/>
            <a:ext cx="3429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this edge to bit 0 (right edge)</a:t>
            </a:r>
          </a:p>
          <a:p>
            <a:r>
              <a:rPr lang="en-US" dirty="0">
                <a:solidFill>
                  <a:srgbClr val="0070C0"/>
                </a:solidFill>
              </a:rPr>
              <a:t>then </a:t>
            </a:r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move back</a:t>
            </a: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05395" y="5242057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68E6E7-2687-90BC-792A-62ACB17E9B58}"/>
              </a:ext>
            </a:extLst>
          </p:cNvPr>
          <p:cNvGraphicFramePr>
            <a:graphicFrameLocks noGrp="1"/>
          </p:cNvGraphicFramePr>
          <p:nvPr/>
        </p:nvGraphicFramePr>
        <p:xfrm>
          <a:off x="1472102" y="3504855"/>
          <a:ext cx="8171060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5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96961675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</a:t>
                      </a:r>
                      <a:r>
                        <a:rPr lang="en-US" sz="16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019541" y="109651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/>
              <a:t>to get a </a:t>
            </a:r>
            <a:r>
              <a:rPr lang="en-US" dirty="0">
                <a:solidFill>
                  <a:srgbClr val="FF0000"/>
                </a:solidFill>
              </a:rPr>
              <a:t>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1533359"/>
          <a:ext cx="764846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5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052233">
                  <a:extLst>
                    <a:ext uri="{9D8B030D-6E8A-4147-A177-3AD203B41FA5}">
                      <a16:colId xmlns:a16="http://schemas.microsoft.com/office/drawing/2014/main" val="338367779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 - 2 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019541" y="4744013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5180861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5695824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E0E7067-715B-B7C4-02F5-F829150F1D0A}"/>
              </a:ext>
            </a:extLst>
          </p:cNvPr>
          <p:cNvSpPr txBox="1"/>
          <p:nvPr/>
        </p:nvSpPr>
        <p:spPr>
          <a:xfrm>
            <a:off x="3377282" y="2107217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mask 0x00ff0000</a:t>
            </a:r>
          </a:p>
        </p:txBody>
      </p:sp>
      <p:sp>
        <p:nvSpPr>
          <p:cNvPr id="8" name="Content Placeholder 33">
            <a:extLst>
              <a:ext uri="{FF2B5EF4-FFF2-40B4-BE49-F238E27FC236}">
                <a16:creationId xmlns:a16="http://schemas.microsoft.com/office/drawing/2014/main" id="{1AF39744-6099-5633-D297-41F9A17411BC}"/>
              </a:ext>
            </a:extLst>
          </p:cNvPr>
          <p:cNvSpPr txBox="1">
            <a:spLocks/>
          </p:cNvSpPr>
          <p:nvPr/>
        </p:nvSpPr>
        <p:spPr>
          <a:xfrm>
            <a:off x="1019541" y="2882619"/>
            <a:ext cx="9348803" cy="1743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rotate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move a field without changing other bits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39B10AF-BCD9-6F03-7E0F-BDE72D71EC42}"/>
              </a:ext>
            </a:extLst>
          </p:cNvPr>
          <p:cNvGraphicFramePr>
            <a:graphicFrameLocks noGrp="1"/>
          </p:cNvGraphicFramePr>
          <p:nvPr/>
        </p:nvGraphicFramePr>
        <p:xfrm>
          <a:off x="1343047" y="3429000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AD4DE1-82CD-24C0-7BB2-B740EBB1EE69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4046481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29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71917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2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67110</TotalTime>
  <Words>5887</Words>
  <Application>Microsoft Macintosh PowerPoint</Application>
  <PresentationFormat>Widescreen</PresentationFormat>
  <Paragraphs>2078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Bit Shifting ARM and C Equivalents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Example: Swapping bits7,6 with bits 1,0</vt:lpstr>
      <vt:lpstr>Masking Summary - 1</vt:lpstr>
      <vt:lpstr>Masking Summary - 2 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2918</cp:revision>
  <cp:lastPrinted>2022-12-09T05:34:31Z</cp:lastPrinted>
  <dcterms:created xsi:type="dcterms:W3CDTF">2018-10-05T16:35:28Z</dcterms:created>
  <dcterms:modified xsi:type="dcterms:W3CDTF">2024-05-18T22:13:42Z</dcterms:modified>
  <cp:category/>
</cp:coreProperties>
</file>